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6"/>
  </p:notesMasterIdLst>
  <p:sldIdLst>
    <p:sldId id="256" r:id="rId2"/>
    <p:sldId id="257" r:id="rId3"/>
    <p:sldId id="268" r:id="rId4"/>
    <p:sldId id="258" r:id="rId5"/>
    <p:sldId id="259" r:id="rId6"/>
    <p:sldId id="260" r:id="rId7"/>
    <p:sldId id="261" r:id="rId8"/>
    <p:sldId id="262" r:id="rId9"/>
    <p:sldId id="263" r:id="rId10"/>
    <p:sldId id="269" r:id="rId11"/>
    <p:sldId id="264" r:id="rId12"/>
    <p:sldId id="265" r:id="rId13"/>
    <p:sldId id="266" r:id="rId14"/>
    <p:sldId id="267"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F785AC-B211-44A9-B78A-F76B2FE10024}">
  <a:tblStyle styleId="{F8F785AC-B211-44A9-B78A-F76B2FE1002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 name="Google Shape;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601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2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0" name="Google Shape;30;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2" name="Google Shape;4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8" name="Google Shape;48;p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9" name="Google Shape;49;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5" name="Google Shape;55;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6" name="Google Shape;56;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7" name="Google Shape;57;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8" name="Google Shape;5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8" name="Google Shape;68;p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6" name="Google Shape;76;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2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 name="Google Shape;8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 name="Picture 10">
            <a:extLst>
              <a:ext uri="{FF2B5EF4-FFF2-40B4-BE49-F238E27FC236}">
                <a16:creationId xmlns:a16="http://schemas.microsoft.com/office/drawing/2014/main" id="{552D6DE2-DB20-46C0-B244-4285E0ECF0A1}"/>
              </a:ext>
            </a:extLst>
          </p:cNvPr>
          <p:cNvPicPr>
            <a:picLocks noChangeAspect="1"/>
          </p:cNvPicPr>
          <p:nvPr userDrawn="1"/>
        </p:nvPicPr>
        <p:blipFill>
          <a:blip r:embed="rId24"/>
          <a:stretch>
            <a:fillRect/>
          </a:stretch>
        </p:blipFill>
        <p:spPr>
          <a:xfrm>
            <a:off x="6720484" y="136525"/>
            <a:ext cx="2247605" cy="77304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pic>
        <p:nvPicPr>
          <p:cNvPr id="95" name="Google Shape;95;p24"/>
          <p:cNvPicPr preferRelativeResize="0"/>
          <p:nvPr/>
        </p:nvPicPr>
        <p:blipFill rotWithShape="1">
          <a:blip r:embed="rId3">
            <a:alphaModFix/>
          </a:blip>
          <a:srcRect/>
          <a:stretch/>
        </p:blipFill>
        <p:spPr>
          <a:xfrm>
            <a:off x="1084435" y="3429000"/>
            <a:ext cx="3487565" cy="2661859"/>
          </a:xfrm>
          <a:prstGeom prst="rect">
            <a:avLst/>
          </a:prstGeom>
          <a:noFill/>
          <a:ln>
            <a:noFill/>
          </a:ln>
          <a:effectLst>
            <a:softEdge rad="101600"/>
          </a:effectLst>
        </p:spPr>
      </p:pic>
      <p:sp>
        <p:nvSpPr>
          <p:cNvPr id="96" name="Google Shape;96;p24"/>
          <p:cNvSpPr txBox="1"/>
          <p:nvPr/>
        </p:nvSpPr>
        <p:spPr>
          <a:xfrm>
            <a:off x="-69871" y="99186"/>
            <a:ext cx="8280920" cy="2308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n-lt"/>
                <a:ea typeface="Century Gothic"/>
                <a:cs typeface="Century Gothic"/>
                <a:sym typeface="Century Gothic"/>
              </a:rPr>
              <a:t>Key Stage 4 :Options</a:t>
            </a:r>
            <a:endParaRPr sz="14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n-lt"/>
                <a:ea typeface="Century Gothic"/>
                <a:cs typeface="Century Gothic"/>
                <a:sym typeface="Century Gothic"/>
              </a:rPr>
              <a:t>2024-2026</a:t>
            </a:r>
            <a:endParaRPr sz="3600" b="1" i="0" u="none" strike="noStrike" cap="none" dirty="0">
              <a:solidFill>
                <a:schemeClr val="dk1"/>
              </a:solidFill>
              <a:latin typeface="+mn-lt"/>
              <a:ea typeface="Century Gothic"/>
              <a:cs typeface="Century Gothic"/>
              <a:sym typeface="Century Gothic"/>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dirty="0">
              <a:solidFill>
                <a:schemeClr val="dk1"/>
              </a:solidFill>
              <a:latin typeface="Century Gothic"/>
              <a:ea typeface="Century Gothic"/>
              <a:cs typeface="Century Gothic"/>
              <a:sym typeface="Century Gothic"/>
            </a:endParaRPr>
          </a:p>
        </p:txBody>
      </p:sp>
      <p:pic>
        <p:nvPicPr>
          <p:cNvPr id="98" name="Google Shape;98;p24"/>
          <p:cNvPicPr preferRelativeResize="0"/>
          <p:nvPr/>
        </p:nvPicPr>
        <p:blipFill rotWithShape="1">
          <a:blip r:embed="rId4">
            <a:alphaModFix/>
          </a:blip>
          <a:srcRect/>
          <a:stretch/>
        </p:blipFill>
        <p:spPr>
          <a:xfrm>
            <a:off x="4950690" y="3509817"/>
            <a:ext cx="3398983" cy="2480035"/>
          </a:xfrm>
          <a:prstGeom prst="rect">
            <a:avLst/>
          </a:prstGeom>
          <a:noFill/>
          <a:ln>
            <a:noFill/>
          </a:ln>
          <a:effectLst>
            <a:softEdge rad="114300"/>
          </a:effectLst>
        </p:spPr>
      </p:pic>
      <p:pic>
        <p:nvPicPr>
          <p:cNvPr id="99" name="Google Shape;99;p24"/>
          <p:cNvPicPr preferRelativeResize="0"/>
          <p:nvPr/>
        </p:nvPicPr>
        <p:blipFill rotWithShape="1">
          <a:blip r:embed="rId5">
            <a:alphaModFix/>
          </a:blip>
          <a:srcRect/>
          <a:stretch/>
        </p:blipFill>
        <p:spPr>
          <a:xfrm>
            <a:off x="2367578" y="1596771"/>
            <a:ext cx="3840423" cy="1621478"/>
          </a:xfrm>
          <a:prstGeom prst="rect">
            <a:avLst/>
          </a:prstGeom>
          <a:noFill/>
          <a:ln>
            <a:noFill/>
          </a:ln>
          <a:effectLst>
            <a:softEdge rad="1143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A5AD8-6DF3-427A-980F-5E59EB4EDEED}"/>
              </a:ext>
            </a:extLst>
          </p:cNvPr>
          <p:cNvPicPr>
            <a:picLocks noChangeAspect="1"/>
          </p:cNvPicPr>
          <p:nvPr/>
        </p:nvPicPr>
        <p:blipFill>
          <a:blip r:embed="rId2"/>
          <a:stretch>
            <a:fillRect/>
          </a:stretch>
        </p:blipFill>
        <p:spPr>
          <a:xfrm>
            <a:off x="519994" y="1035403"/>
            <a:ext cx="3837517" cy="2871334"/>
          </a:xfrm>
          <a:prstGeom prst="rect">
            <a:avLst/>
          </a:prstGeom>
          <a:effectLst>
            <a:softEdge rad="88900"/>
          </a:effectLst>
        </p:spPr>
      </p:pic>
      <p:pic>
        <p:nvPicPr>
          <p:cNvPr id="3" name="Picture 2">
            <a:extLst>
              <a:ext uri="{FF2B5EF4-FFF2-40B4-BE49-F238E27FC236}">
                <a16:creationId xmlns:a16="http://schemas.microsoft.com/office/drawing/2014/main" id="{00C5BE03-C31D-48D1-B017-A80A8FEF8083}"/>
              </a:ext>
            </a:extLst>
          </p:cNvPr>
          <p:cNvPicPr>
            <a:picLocks noChangeAspect="1"/>
          </p:cNvPicPr>
          <p:nvPr/>
        </p:nvPicPr>
        <p:blipFill>
          <a:blip r:embed="rId3"/>
          <a:stretch>
            <a:fillRect/>
          </a:stretch>
        </p:blipFill>
        <p:spPr>
          <a:xfrm>
            <a:off x="4786491" y="1035403"/>
            <a:ext cx="3990975" cy="5334000"/>
          </a:xfrm>
          <a:prstGeom prst="rect">
            <a:avLst/>
          </a:prstGeom>
          <a:effectLst>
            <a:softEdge rad="50800"/>
          </a:effectLst>
        </p:spPr>
      </p:pic>
      <p:pic>
        <p:nvPicPr>
          <p:cNvPr id="4" name="Picture 3">
            <a:extLst>
              <a:ext uri="{FF2B5EF4-FFF2-40B4-BE49-F238E27FC236}">
                <a16:creationId xmlns:a16="http://schemas.microsoft.com/office/drawing/2014/main" id="{87FB7166-4A3C-4A08-A414-992F7A7F32C8}"/>
              </a:ext>
            </a:extLst>
          </p:cNvPr>
          <p:cNvPicPr>
            <a:picLocks noChangeAspect="1"/>
          </p:cNvPicPr>
          <p:nvPr/>
        </p:nvPicPr>
        <p:blipFill>
          <a:blip r:embed="rId4"/>
          <a:stretch>
            <a:fillRect/>
          </a:stretch>
        </p:blipFill>
        <p:spPr>
          <a:xfrm>
            <a:off x="598663" y="3906737"/>
            <a:ext cx="3680177" cy="2517208"/>
          </a:xfrm>
          <a:prstGeom prst="rect">
            <a:avLst/>
          </a:prstGeom>
          <a:effectLst>
            <a:softEdge rad="114300"/>
          </a:effectLst>
        </p:spPr>
      </p:pic>
    </p:spTree>
    <p:extLst>
      <p:ext uri="{BB962C8B-B14F-4D97-AF65-F5344CB8AC3E}">
        <p14:creationId xmlns:p14="http://schemas.microsoft.com/office/powerpoint/2010/main" val="153187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p:nvPr/>
        </p:nvSpPr>
        <p:spPr>
          <a:xfrm>
            <a:off x="-39091" y="135263"/>
            <a:ext cx="4107035" cy="10801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0" i="0" u="none" strike="noStrike" cap="none">
                <a:solidFill>
                  <a:schemeClr val="dk1"/>
                </a:solidFill>
                <a:latin typeface="Calibri"/>
                <a:ea typeface="Calibri"/>
                <a:cs typeface="Calibri"/>
                <a:sym typeface="Calibri"/>
              </a:rPr>
              <a:t>Our advice…….</a:t>
            </a:r>
            <a:endParaRPr sz="1400" b="0" i="0" u="none" strike="noStrike" cap="none">
              <a:solidFill>
                <a:srgbClr val="000000"/>
              </a:solidFill>
              <a:latin typeface="Arial"/>
              <a:ea typeface="Arial"/>
              <a:cs typeface="Arial"/>
              <a:sym typeface="Arial"/>
            </a:endParaRPr>
          </a:p>
        </p:txBody>
      </p:sp>
      <p:sp>
        <p:nvSpPr>
          <p:cNvPr id="174" name="Google Shape;174;p32"/>
          <p:cNvSpPr txBox="1"/>
          <p:nvPr/>
        </p:nvSpPr>
        <p:spPr>
          <a:xfrm>
            <a:off x="251520" y="1700808"/>
            <a:ext cx="3816424" cy="16312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Keep your options open…..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Career opportunities……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Your strengths……..</a:t>
            </a:r>
            <a:endParaRPr sz="1400" b="0" i="0" u="none" strike="noStrike" cap="none">
              <a:solidFill>
                <a:srgbClr val="000000"/>
              </a:solidFill>
              <a:latin typeface="Arial"/>
              <a:ea typeface="Arial"/>
              <a:cs typeface="Arial"/>
              <a:sym typeface="Arial"/>
            </a:endParaRPr>
          </a:p>
        </p:txBody>
      </p:sp>
      <p:sp>
        <p:nvSpPr>
          <p:cNvPr id="175" name="Google Shape;175;p32"/>
          <p:cNvSpPr txBox="1"/>
          <p:nvPr/>
        </p:nvSpPr>
        <p:spPr>
          <a:xfrm>
            <a:off x="179512" y="4099750"/>
            <a:ext cx="3960440" cy="19082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alibri"/>
                <a:ea typeface="Calibri"/>
                <a:cs typeface="Calibri"/>
                <a:sym typeface="Calibri"/>
              </a:rPr>
              <a:t>NOT……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What teachers you like…..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What your friends are doing….</a:t>
            </a:r>
            <a:endParaRPr sz="1400" b="0" i="0" u="none" strike="noStrike" cap="none">
              <a:solidFill>
                <a:srgbClr val="000000"/>
              </a:solidFill>
              <a:latin typeface="Arial"/>
              <a:ea typeface="Arial"/>
              <a:cs typeface="Arial"/>
              <a:sym typeface="Arial"/>
            </a:endParaRPr>
          </a:p>
        </p:txBody>
      </p:sp>
      <p:pic>
        <p:nvPicPr>
          <p:cNvPr id="177" name="Google Shape;177;p32"/>
          <p:cNvPicPr preferRelativeResize="0"/>
          <p:nvPr/>
        </p:nvPicPr>
        <p:blipFill rotWithShape="1">
          <a:blip r:embed="rId3">
            <a:alphaModFix/>
          </a:blip>
          <a:srcRect/>
          <a:stretch/>
        </p:blipFill>
        <p:spPr>
          <a:xfrm>
            <a:off x="4572000" y="101165"/>
            <a:ext cx="4133446" cy="865707"/>
          </a:xfrm>
          <a:prstGeom prst="rect">
            <a:avLst/>
          </a:prstGeom>
          <a:noFill/>
          <a:ln>
            <a:noFill/>
          </a:ln>
        </p:spPr>
      </p:pic>
      <p:pic>
        <p:nvPicPr>
          <p:cNvPr id="1026" name="Picture 2" descr="Keeping Your Options Open. Something I learned about life | by Alex Wu |  P.S. I Love You">
            <a:extLst>
              <a:ext uri="{FF2B5EF4-FFF2-40B4-BE49-F238E27FC236}">
                <a16:creationId xmlns:a16="http://schemas.microsoft.com/office/drawing/2014/main" id="{8442A89B-F4E5-4FF4-B6B5-AEAE24CB0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1538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5">
                                            <p:txEl>
                                              <p:pRg st="0" end="0"/>
                                            </p:txEl>
                                          </p:spTgt>
                                        </p:tgtEl>
                                        <p:attrNameLst>
                                          <p:attrName>style.visibility</p:attrName>
                                        </p:attrNameLst>
                                      </p:cBhvr>
                                      <p:to>
                                        <p:strVal val="visible"/>
                                      </p:to>
                                    </p:set>
                                    <p:anim calcmode="lin" valueType="num">
                                      <p:cBhvr additive="base">
                                        <p:cTn id="27" dur="500"/>
                                        <p:tgtEl>
                                          <p:spTgt spid="1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5">
                                            <p:txEl>
                                              <p:pRg st="1" end="1"/>
                                            </p:txEl>
                                          </p:spTgt>
                                        </p:tgtEl>
                                        <p:attrNameLst>
                                          <p:attrName>style.visibility</p:attrName>
                                        </p:attrNameLst>
                                      </p:cBhvr>
                                      <p:to>
                                        <p:strVal val="visible"/>
                                      </p:to>
                                    </p:set>
                                    <p:anim calcmode="lin" valueType="num">
                                      <p:cBhvr additive="base">
                                        <p:cTn id="32" dur="500"/>
                                        <p:tgtEl>
                                          <p:spTgt spid="1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5">
                                            <p:txEl>
                                              <p:pRg st="2" end="2"/>
                                            </p:txEl>
                                          </p:spTgt>
                                        </p:tgtEl>
                                        <p:attrNameLst>
                                          <p:attrName>style.visibility</p:attrName>
                                        </p:attrNameLst>
                                      </p:cBhvr>
                                      <p:to>
                                        <p:strVal val="visible"/>
                                      </p:to>
                                    </p:set>
                                    <p:anim calcmode="lin" valueType="num">
                                      <p:cBhvr additive="base">
                                        <p:cTn id="37" dur="500"/>
                                        <p:tgtEl>
                                          <p:spTgt spid="1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5">
                                            <p:txEl>
                                              <p:pRg st="3" end="3"/>
                                            </p:txEl>
                                          </p:spTgt>
                                        </p:tgtEl>
                                        <p:attrNameLst>
                                          <p:attrName>style.visibility</p:attrName>
                                        </p:attrNameLst>
                                      </p:cBhvr>
                                      <p:to>
                                        <p:strVal val="visible"/>
                                      </p:to>
                                    </p:set>
                                    <p:anim calcmode="lin" valueType="num">
                                      <p:cBhvr additive="base">
                                        <p:cTn id="42" dur="500"/>
                                        <p:tgtEl>
                                          <p:spTgt spid="17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5">
                                            <p:txEl>
                                              <p:pRg st="4" end="4"/>
                                            </p:txEl>
                                          </p:spTgt>
                                        </p:tgtEl>
                                        <p:attrNameLst>
                                          <p:attrName>style.visibility</p:attrName>
                                        </p:attrNameLst>
                                      </p:cBhvr>
                                      <p:to>
                                        <p:strVal val="visible"/>
                                      </p:to>
                                    </p:set>
                                    <p:anim calcmode="lin" valueType="num">
                                      <p:cBhvr additive="base">
                                        <p:cTn id="47" dur="500"/>
                                        <p:tgtEl>
                                          <p:spTgt spid="17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3"/>
          <p:cNvPicPr preferRelativeResize="0"/>
          <p:nvPr/>
        </p:nvPicPr>
        <p:blipFill rotWithShape="1">
          <a:blip r:embed="rId3">
            <a:alphaModFix/>
          </a:blip>
          <a:srcRect/>
          <a:stretch/>
        </p:blipFill>
        <p:spPr>
          <a:xfrm>
            <a:off x="5010554" y="116632"/>
            <a:ext cx="4133446" cy="865707"/>
          </a:xfrm>
          <a:prstGeom prst="rect">
            <a:avLst/>
          </a:prstGeom>
          <a:noFill/>
          <a:ln>
            <a:noFill/>
          </a:ln>
        </p:spPr>
      </p:pic>
      <p:sp>
        <p:nvSpPr>
          <p:cNvPr id="184" name="Google Shape;184;p33"/>
          <p:cNvSpPr/>
          <p:nvPr/>
        </p:nvSpPr>
        <p:spPr>
          <a:xfrm>
            <a:off x="4791277" y="3967238"/>
            <a:ext cx="45720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Some courses may not run…</a:t>
            </a:r>
            <a:endParaRPr sz="1400" b="0" i="0" u="none" strike="noStrike" cap="none">
              <a:solidFill>
                <a:srgbClr val="000000"/>
              </a:solidFill>
              <a:latin typeface="Arial"/>
              <a:ea typeface="Arial"/>
              <a:cs typeface="Arial"/>
              <a:sym typeface="Arial"/>
            </a:endParaRPr>
          </a:p>
        </p:txBody>
      </p:sp>
      <p:sp>
        <p:nvSpPr>
          <p:cNvPr id="185" name="Google Shape;185;p33"/>
          <p:cNvSpPr/>
          <p:nvPr/>
        </p:nvSpPr>
        <p:spPr>
          <a:xfrm>
            <a:off x="3396242" y="1249114"/>
            <a:ext cx="5601001" cy="10549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The curriculum is not written yet…..</a:t>
            </a:r>
            <a:endParaRPr sz="1400" b="0" i="0" u="none" strike="noStrike" cap="none">
              <a:solidFill>
                <a:srgbClr val="000000"/>
              </a:solidFill>
              <a:latin typeface="Arial"/>
              <a:ea typeface="Arial"/>
              <a:cs typeface="Arial"/>
              <a:sym typeface="Arial"/>
            </a:endParaRPr>
          </a:p>
        </p:txBody>
      </p:sp>
      <p:sp>
        <p:nvSpPr>
          <p:cNvPr id="186" name="Google Shape;186;p33"/>
          <p:cNvSpPr/>
          <p:nvPr/>
        </p:nvSpPr>
        <p:spPr>
          <a:xfrm>
            <a:off x="438554" y="2461519"/>
            <a:ext cx="5838068" cy="12299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Our curriculum will fit for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vast ‘majority’….</a:t>
            </a:r>
            <a:endParaRPr sz="1400" b="0" i="0" u="none" strike="noStrike" cap="none">
              <a:solidFill>
                <a:srgbClr val="000000"/>
              </a:solidFill>
              <a:latin typeface="Arial"/>
              <a:ea typeface="Arial"/>
              <a:cs typeface="Arial"/>
              <a:sym typeface="Arial"/>
            </a:endParaRPr>
          </a:p>
        </p:txBody>
      </p:sp>
      <p:pic>
        <p:nvPicPr>
          <p:cNvPr id="187" name="Google Shape;187;p33"/>
          <p:cNvPicPr preferRelativeResize="0"/>
          <p:nvPr/>
        </p:nvPicPr>
        <p:blipFill rotWithShape="1">
          <a:blip r:embed="rId4">
            <a:alphaModFix/>
          </a:blip>
          <a:srcRect/>
          <a:stretch/>
        </p:blipFill>
        <p:spPr>
          <a:xfrm>
            <a:off x="8318500" y="60325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 calcmode="lin" valueType="num">
                                      <p:cBhvr additive="base">
                                        <p:cTn id="12" dur="500"/>
                                        <p:tgtEl>
                                          <p:spTgt spid="18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
                                        </p:tgtEl>
                                        <p:attrNameLst>
                                          <p:attrName>style.visibility</p:attrName>
                                        </p:attrNameLst>
                                      </p:cBhvr>
                                      <p:to>
                                        <p:strVal val="visible"/>
                                      </p:to>
                                    </p:set>
                                    <p:anim calcmode="lin" valueType="num">
                                      <p:cBhvr additive="base">
                                        <p:cTn id="17" dur="500"/>
                                        <p:tgtEl>
                                          <p:spTgt spid="18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6"/>
                                        </p:tgtEl>
                                        <p:attrNameLst>
                                          <p:attrName>style.visibility</p:attrName>
                                        </p:attrNameLst>
                                      </p:cBhvr>
                                      <p:to>
                                        <p:strVal val="visible"/>
                                      </p:to>
                                    </p:set>
                                    <p:anim calcmode="lin" valueType="num">
                                      <p:cBhvr additive="base">
                                        <p:cTn id="22" dur="500"/>
                                        <p:tgtEl>
                                          <p:spTgt spid="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4"/>
          <p:cNvPicPr preferRelativeResize="0"/>
          <p:nvPr/>
        </p:nvPicPr>
        <p:blipFill rotWithShape="1">
          <a:blip r:embed="rId3">
            <a:alphaModFix/>
          </a:blip>
          <a:srcRect/>
          <a:stretch/>
        </p:blipFill>
        <p:spPr>
          <a:xfrm>
            <a:off x="5010554" y="29898"/>
            <a:ext cx="4133446" cy="865707"/>
          </a:xfrm>
          <a:prstGeom prst="rect">
            <a:avLst/>
          </a:prstGeom>
          <a:noFill/>
          <a:ln>
            <a:noFill/>
          </a:ln>
        </p:spPr>
      </p:pic>
      <p:sp>
        <p:nvSpPr>
          <p:cNvPr id="193" name="Google Shape;193;p34"/>
          <p:cNvSpPr txBox="1"/>
          <p:nvPr/>
        </p:nvSpPr>
        <p:spPr>
          <a:xfrm>
            <a:off x="323528" y="332656"/>
            <a:ext cx="446449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sng" strike="noStrike" cap="none">
                <a:solidFill>
                  <a:schemeClr val="dk1"/>
                </a:solidFill>
                <a:latin typeface="Calibri"/>
                <a:ea typeface="Calibri"/>
                <a:cs typeface="Calibri"/>
                <a:sym typeface="Calibri"/>
              </a:rPr>
              <a:t>Your Options Forms</a:t>
            </a:r>
            <a:endParaRPr sz="1400" b="0" i="0" u="none" strike="noStrike" cap="none">
              <a:solidFill>
                <a:srgbClr val="000000"/>
              </a:solidFill>
              <a:latin typeface="Arial"/>
              <a:ea typeface="Arial"/>
              <a:cs typeface="Arial"/>
              <a:sym typeface="Arial"/>
            </a:endParaRPr>
          </a:p>
        </p:txBody>
      </p:sp>
      <p:pic>
        <p:nvPicPr>
          <p:cNvPr id="194" name="Google Shape;194;p34"/>
          <p:cNvPicPr preferRelativeResize="0"/>
          <p:nvPr/>
        </p:nvPicPr>
        <p:blipFill rotWithShape="1">
          <a:blip r:embed="rId4">
            <a:alphaModFix/>
          </a:blip>
          <a:srcRect/>
          <a:stretch/>
        </p:blipFill>
        <p:spPr>
          <a:xfrm>
            <a:off x="323528" y="1219394"/>
            <a:ext cx="5161092" cy="3679984"/>
          </a:xfrm>
          <a:prstGeom prst="rect">
            <a:avLst/>
          </a:prstGeom>
          <a:noFill/>
          <a:ln>
            <a:noFill/>
          </a:ln>
        </p:spPr>
      </p:pic>
      <p:pic>
        <p:nvPicPr>
          <p:cNvPr id="196" name="Google Shape;196;p34"/>
          <p:cNvPicPr preferRelativeResize="0"/>
          <p:nvPr/>
        </p:nvPicPr>
        <p:blipFill rotWithShape="1">
          <a:blip r:embed="rId5">
            <a:alphaModFix/>
          </a:blip>
          <a:srcRect/>
          <a:stretch/>
        </p:blipFill>
        <p:spPr>
          <a:xfrm>
            <a:off x="8318500" y="6032500"/>
            <a:ext cx="609600" cy="609600"/>
          </a:xfrm>
          <a:prstGeom prst="rect">
            <a:avLst/>
          </a:prstGeom>
          <a:noFill/>
          <a:ln>
            <a:noFill/>
          </a:ln>
        </p:spPr>
      </p:pic>
      <p:sp>
        <p:nvSpPr>
          <p:cNvPr id="2" name="TextBox 1">
            <a:extLst>
              <a:ext uri="{FF2B5EF4-FFF2-40B4-BE49-F238E27FC236}">
                <a16:creationId xmlns:a16="http://schemas.microsoft.com/office/drawing/2014/main" id="{F9924820-4741-4A36-AA11-1670E1FFA33E}"/>
              </a:ext>
            </a:extLst>
          </p:cNvPr>
          <p:cNvSpPr txBox="1"/>
          <p:nvPr/>
        </p:nvSpPr>
        <p:spPr>
          <a:xfrm>
            <a:off x="6163733" y="2138486"/>
            <a:ext cx="2324100" cy="523220"/>
          </a:xfrm>
          <a:prstGeom prst="rect">
            <a:avLst/>
          </a:prstGeom>
          <a:solidFill>
            <a:schemeClr val="bg2">
              <a:lumMod val="20000"/>
              <a:lumOff val="80000"/>
            </a:schemeClr>
          </a:solidFill>
        </p:spPr>
        <p:txBody>
          <a:bodyPr wrap="square" rtlCol="0">
            <a:spAutoFit/>
          </a:bodyPr>
          <a:lstStyle/>
          <a:p>
            <a:pPr algn="ctr"/>
            <a:r>
              <a:rPr lang="en-GB" dirty="0"/>
              <a:t>Process will start in the spring term</a:t>
            </a:r>
          </a:p>
        </p:txBody>
      </p:sp>
      <p:pic>
        <p:nvPicPr>
          <p:cNvPr id="2050" name="Picture 2" descr="Accessible Careers Fayre page">
            <a:extLst>
              <a:ext uri="{FF2B5EF4-FFF2-40B4-BE49-F238E27FC236}">
                <a16:creationId xmlns:a16="http://schemas.microsoft.com/office/drawing/2014/main" id="{6DC60EAC-89D0-4E84-90EB-4A8A39BA1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3733" y="3025616"/>
            <a:ext cx="2324100" cy="155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p:nvPr/>
        </p:nvSpPr>
        <p:spPr>
          <a:xfrm>
            <a:off x="-20578" y="404664"/>
            <a:ext cx="8409002" cy="30243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4320"/>
              <a:buFont typeface="Arial"/>
              <a:buNone/>
            </a:pPr>
            <a:r>
              <a:rPr lang="en-GB" sz="4320" b="1" i="0" u="sng" strike="noStrike" cap="none" dirty="0">
                <a:solidFill>
                  <a:schemeClr val="dk1"/>
                </a:solidFill>
                <a:latin typeface="Calibri"/>
                <a:ea typeface="Calibri"/>
                <a:cs typeface="Calibri"/>
                <a:sym typeface="Calibri"/>
              </a:rPr>
              <a:t>Next steps…</a:t>
            </a:r>
            <a:br>
              <a:rPr lang="en-GB" sz="4320" b="1" i="0" u="sng" strike="noStrike" cap="none" dirty="0">
                <a:solidFill>
                  <a:schemeClr val="dk1"/>
                </a:solidFill>
                <a:latin typeface="Calibri"/>
                <a:ea typeface="Calibri"/>
                <a:cs typeface="Calibri"/>
                <a:sym typeface="Calibri"/>
              </a:rPr>
            </a:br>
            <a:br>
              <a:rPr lang="en-GB" sz="4320" b="1" i="0" u="sng" strike="noStrike" cap="none" dirty="0">
                <a:solidFill>
                  <a:schemeClr val="dk1"/>
                </a:solidFill>
                <a:latin typeface="Calibri"/>
                <a:ea typeface="Calibri"/>
                <a:cs typeface="Calibri"/>
                <a:sym typeface="Calibri"/>
              </a:rPr>
            </a:br>
            <a:r>
              <a:rPr lang="en-GB" sz="4320" b="0" i="0" u="none" strike="noStrike" cap="none" dirty="0">
                <a:solidFill>
                  <a:schemeClr val="dk1"/>
                </a:solidFill>
                <a:latin typeface="Calibri"/>
                <a:ea typeface="Calibri"/>
                <a:cs typeface="Calibri"/>
                <a:sym typeface="Calibri"/>
              </a:rPr>
              <a:t>Complete online options form</a:t>
            </a:r>
            <a:endParaRPr sz="4320" b="0" i="0" u="none" strike="noStrike" cap="none" dirty="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4320"/>
              <a:buFont typeface="Arial"/>
              <a:buNone/>
            </a:pPr>
            <a:r>
              <a:rPr lang="en-GB" sz="4320" b="0" i="0" u="none" strike="noStrike" cap="none" dirty="0">
                <a:solidFill>
                  <a:schemeClr val="dk1"/>
                </a:solidFill>
                <a:latin typeface="Calibri"/>
                <a:ea typeface="Calibri"/>
                <a:cs typeface="Calibri"/>
                <a:sym typeface="Calibri"/>
              </a:rPr>
              <a:t>by</a:t>
            </a:r>
            <a:endParaRPr sz="1400" b="0" i="0" u="none" strike="noStrike" cap="none" dirty="0">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320"/>
              <a:buFont typeface="Arial"/>
              <a:buNone/>
            </a:pPr>
            <a:r>
              <a:rPr lang="en-GB" sz="4320" dirty="0">
                <a:solidFill>
                  <a:schemeClr val="dk1"/>
                </a:solidFill>
                <a:latin typeface="Calibri"/>
                <a:ea typeface="Calibri"/>
                <a:cs typeface="Calibri"/>
                <a:sym typeface="Calibri"/>
              </a:rPr>
              <a:t>March</a:t>
            </a:r>
            <a:r>
              <a:rPr lang="en-GB" sz="4320" b="0" i="0" u="none" strike="noStrike" cap="none" dirty="0">
                <a:solidFill>
                  <a:schemeClr val="dk1"/>
                </a:solidFill>
                <a:latin typeface="Calibri"/>
                <a:ea typeface="Calibri"/>
                <a:cs typeface="Calibri"/>
                <a:sym typeface="Calibri"/>
              </a:rPr>
              <a:t> 2025</a:t>
            </a:r>
            <a:endParaRPr sz="4320" b="0" i="0" u="none" strike="noStrike" cap="none" dirty="0">
              <a:solidFill>
                <a:schemeClr val="dk1"/>
              </a:solidFill>
              <a:latin typeface="Calibri"/>
              <a:ea typeface="Calibri"/>
              <a:cs typeface="Calibri"/>
              <a:sym typeface="Calibri"/>
            </a:endParaRPr>
          </a:p>
        </p:txBody>
      </p:sp>
      <p:pic>
        <p:nvPicPr>
          <p:cNvPr id="3074" name="Picture 2" descr="Careers events | University of West London">
            <a:extLst>
              <a:ext uri="{FF2B5EF4-FFF2-40B4-BE49-F238E27FC236}">
                <a16:creationId xmlns:a16="http://schemas.microsoft.com/office/drawing/2014/main" id="{8572707E-B5A8-47CD-853B-459999919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488" y="3298034"/>
            <a:ext cx="5848424" cy="3289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5"/>
          <p:cNvSpPr txBox="1"/>
          <p:nvPr/>
        </p:nvSpPr>
        <p:spPr>
          <a:xfrm>
            <a:off x="220759" y="129576"/>
            <a:ext cx="7920880" cy="10801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sng" strike="noStrike" cap="none" dirty="0">
                <a:solidFill>
                  <a:schemeClr val="dk1"/>
                </a:solidFill>
                <a:latin typeface="Calibri"/>
                <a:ea typeface="Calibri"/>
                <a:cs typeface="Calibri"/>
                <a:sym typeface="Calibri"/>
              </a:rPr>
              <a:t>The CORE curriculum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br>
              <a:rPr lang="en-GB" sz="3200" b="0" i="0" u="none" strike="noStrike" cap="none" dirty="0">
                <a:solidFill>
                  <a:schemeClr val="dk1"/>
                </a:solidFill>
                <a:latin typeface="Calibri"/>
                <a:ea typeface="Calibri"/>
                <a:cs typeface="Calibri"/>
                <a:sym typeface="Calibri"/>
              </a:rPr>
            </a:br>
            <a:br>
              <a:rPr lang="en-GB" sz="3200" b="0" i="0" u="none" strike="noStrike" cap="none" dirty="0">
                <a:solidFill>
                  <a:schemeClr val="dk1"/>
                </a:solidFill>
                <a:latin typeface="Calibri"/>
                <a:ea typeface="Calibri"/>
                <a:cs typeface="Calibri"/>
                <a:sym typeface="Calibri"/>
              </a:rPr>
            </a:br>
            <a:r>
              <a:rPr lang="en-GB" sz="3200" b="1" i="0" u="sng" strike="noStrike" cap="none" dirty="0">
                <a:solidFill>
                  <a:schemeClr val="dk1"/>
                </a:solidFill>
                <a:latin typeface="Calibri"/>
                <a:ea typeface="Calibri"/>
                <a:cs typeface="Calibri"/>
                <a:sym typeface="Calibri"/>
              </a:rPr>
              <a:t>All</a:t>
            </a:r>
            <a:r>
              <a:rPr lang="en-GB" sz="3200" b="0" i="0" u="none" strike="noStrike" cap="none" dirty="0">
                <a:solidFill>
                  <a:schemeClr val="dk1"/>
                </a:solidFill>
                <a:latin typeface="Calibri"/>
                <a:ea typeface="Calibri"/>
                <a:cs typeface="Calibri"/>
                <a:sym typeface="Calibri"/>
              </a:rPr>
              <a:t> students study the following</a:t>
            </a:r>
            <a:endParaRPr sz="1400" b="0" i="0" u="none" strike="noStrike" cap="none" dirty="0">
              <a:solidFill>
                <a:srgbClr val="000000"/>
              </a:solidFill>
              <a:latin typeface="Arial"/>
              <a:ea typeface="Arial"/>
              <a:cs typeface="Arial"/>
              <a:sym typeface="Arial"/>
            </a:endParaRPr>
          </a:p>
        </p:txBody>
      </p:sp>
      <p:sp>
        <p:nvSpPr>
          <p:cNvPr id="106" name="Google Shape;106;p25"/>
          <p:cNvSpPr txBox="1"/>
          <p:nvPr/>
        </p:nvSpPr>
        <p:spPr>
          <a:xfrm>
            <a:off x="443451" y="2152073"/>
            <a:ext cx="8469640" cy="4036291"/>
          </a:xfrm>
          <a:prstGeom prst="rect">
            <a:avLst/>
          </a:prstGeom>
          <a:solidFill>
            <a:schemeClr val="bg2">
              <a:lumMod val="20000"/>
              <a:lumOff val="80000"/>
            </a:schemeClr>
          </a:solidFill>
          <a:ln>
            <a:noFill/>
          </a:ln>
          <a:effectLst>
            <a:softEdge rad="76200"/>
          </a:effectLst>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GB" sz="2800" b="0" i="0" u="none" strike="noStrike" cap="none" dirty="0">
                <a:solidFill>
                  <a:schemeClr val="dk1"/>
                </a:solidFill>
                <a:latin typeface="Calibri"/>
                <a:ea typeface="Calibri"/>
                <a:cs typeface="Calibri"/>
                <a:sym typeface="Calibri"/>
              </a:rPr>
              <a:t>ENGLISH – Literature and Language</a:t>
            </a:r>
            <a:endParaRPr sz="14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GB" sz="2800" b="0" i="0" u="none" strike="noStrike" cap="none" dirty="0">
                <a:solidFill>
                  <a:schemeClr val="dk1"/>
                </a:solidFill>
                <a:latin typeface="Calibri"/>
                <a:ea typeface="Calibri"/>
                <a:cs typeface="Calibri"/>
                <a:sym typeface="Calibri"/>
              </a:rPr>
              <a:t>MATHS</a:t>
            </a:r>
            <a:endParaRPr sz="14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GB" sz="2800" b="0" i="0" u="none" strike="noStrike" cap="none" dirty="0">
                <a:solidFill>
                  <a:schemeClr val="dk1"/>
                </a:solidFill>
                <a:latin typeface="Calibri"/>
                <a:ea typeface="Calibri"/>
                <a:cs typeface="Calibri"/>
                <a:sym typeface="Calibri"/>
              </a:rPr>
              <a:t>SCIENCE – Double or Triple</a:t>
            </a:r>
            <a:endParaRPr sz="14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GB" sz="2800" b="0" i="0" u="none" strike="noStrike" cap="none" dirty="0">
                <a:solidFill>
                  <a:schemeClr val="dk1"/>
                </a:solidFill>
                <a:latin typeface="Calibri"/>
                <a:ea typeface="Calibri"/>
                <a:cs typeface="Calibri"/>
                <a:sym typeface="Calibri"/>
              </a:rPr>
              <a:t>PE (</a:t>
            </a:r>
            <a:r>
              <a:rPr lang="en-GB" sz="1800" b="0" i="0" u="none" strike="noStrike" cap="none" dirty="0">
                <a:solidFill>
                  <a:schemeClr val="dk1"/>
                </a:solidFill>
                <a:latin typeface="Calibri"/>
                <a:ea typeface="Calibri"/>
                <a:cs typeface="Calibri"/>
                <a:sym typeface="Calibri"/>
              </a:rPr>
              <a:t>non examination)</a:t>
            </a:r>
          </a:p>
          <a:p>
            <a:pPr marL="457200" marR="0" lvl="0" indent="-457200" algn="l" rtl="0">
              <a:lnSpc>
                <a:spcPct val="100000"/>
              </a:lnSpc>
              <a:spcBef>
                <a:spcPts val="0"/>
              </a:spcBef>
              <a:spcAft>
                <a:spcPts val="0"/>
              </a:spcAft>
              <a:buClr>
                <a:schemeClr val="dk1"/>
              </a:buClr>
              <a:buSzPts val="2800"/>
              <a:buFont typeface="Arial"/>
              <a:buChar char="•"/>
            </a:pPr>
            <a:endParaRPr lang="en-GB" sz="1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GB" sz="2800" dirty="0">
                <a:solidFill>
                  <a:schemeClr val="dk1"/>
                </a:solidFill>
                <a:latin typeface="Calibri"/>
                <a:ea typeface="Calibri"/>
                <a:cs typeface="Calibri"/>
                <a:sym typeface="Calibri"/>
              </a:rPr>
              <a:t>PSHE</a:t>
            </a:r>
            <a:endParaRPr sz="2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500"/>
                                        <p:tgtEl>
                                          <p:spTgt spid="1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xEl>
                                              <p:pRg st="2" end="2"/>
                                            </p:txEl>
                                          </p:spTgt>
                                        </p:tgtEl>
                                        <p:attrNameLst>
                                          <p:attrName>style.visibility</p:attrName>
                                        </p:attrNameLst>
                                      </p:cBhvr>
                                      <p:to>
                                        <p:strVal val="visible"/>
                                      </p:to>
                                    </p:set>
                                    <p:anim calcmode="lin" valueType="num">
                                      <p:cBhvr additive="base">
                                        <p:cTn id="12" dur="500"/>
                                        <p:tgtEl>
                                          <p:spTgt spid="10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6">
                                            <p:txEl>
                                              <p:pRg st="4" end="4"/>
                                            </p:txEl>
                                          </p:spTgt>
                                        </p:tgtEl>
                                        <p:attrNameLst>
                                          <p:attrName>style.visibility</p:attrName>
                                        </p:attrNameLst>
                                      </p:cBhvr>
                                      <p:to>
                                        <p:strVal val="visible"/>
                                      </p:to>
                                    </p:set>
                                    <p:anim calcmode="lin" valueType="num">
                                      <p:cBhvr additive="base">
                                        <p:cTn id="17" dur="500"/>
                                        <p:tgtEl>
                                          <p:spTgt spid="1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6">
                                            <p:txEl>
                                              <p:pRg st="6" end="6"/>
                                            </p:txEl>
                                          </p:spTgt>
                                        </p:tgtEl>
                                        <p:attrNameLst>
                                          <p:attrName>style.visibility</p:attrName>
                                        </p:attrNameLst>
                                      </p:cBhvr>
                                      <p:to>
                                        <p:strVal val="visible"/>
                                      </p:to>
                                    </p:set>
                                    <p:anim calcmode="lin" valueType="num">
                                      <p:cBhvr additive="base">
                                        <p:cTn id="22" dur="500"/>
                                        <p:tgtEl>
                                          <p:spTgt spid="10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6">
                                            <p:txEl>
                                              <p:pRg st="8" end="8"/>
                                            </p:txEl>
                                          </p:spTgt>
                                        </p:tgtEl>
                                        <p:attrNameLst>
                                          <p:attrName>style.visibility</p:attrName>
                                        </p:attrNameLst>
                                      </p:cBhvr>
                                      <p:to>
                                        <p:strVal val="visible"/>
                                      </p:to>
                                    </p:set>
                                    <p:anim calcmode="lin" valueType="num">
                                      <p:cBhvr additive="base">
                                        <p:cTn id="27" dur="500"/>
                                        <p:tgtEl>
                                          <p:spTgt spid="10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Picture 1">
            <a:extLst>
              <a:ext uri="{FF2B5EF4-FFF2-40B4-BE49-F238E27FC236}">
                <a16:creationId xmlns:a16="http://schemas.microsoft.com/office/drawing/2014/main" id="{01C4F0B8-209D-4465-A6AE-ABDD900D9985}"/>
              </a:ext>
            </a:extLst>
          </p:cNvPr>
          <p:cNvPicPr>
            <a:picLocks noChangeAspect="1"/>
          </p:cNvPicPr>
          <p:nvPr/>
        </p:nvPicPr>
        <p:blipFill>
          <a:blip r:embed="rId3"/>
          <a:stretch>
            <a:fillRect/>
          </a:stretch>
        </p:blipFill>
        <p:spPr>
          <a:xfrm>
            <a:off x="1019397" y="2033587"/>
            <a:ext cx="7456187" cy="3030970"/>
          </a:xfrm>
          <a:prstGeom prst="rect">
            <a:avLst/>
          </a:prstGeom>
          <a:ln w="28575">
            <a:solidFill>
              <a:schemeClr val="accent1"/>
            </a:solidFill>
          </a:ln>
        </p:spPr>
      </p:pic>
    </p:spTree>
    <p:extLst>
      <p:ext uri="{BB962C8B-B14F-4D97-AF65-F5344CB8AC3E}">
        <p14:creationId xmlns:p14="http://schemas.microsoft.com/office/powerpoint/2010/main" val="127542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6"/>
          <p:cNvSpPr txBox="1"/>
          <p:nvPr/>
        </p:nvSpPr>
        <p:spPr>
          <a:xfrm>
            <a:off x="-108520" y="332656"/>
            <a:ext cx="7848872" cy="115212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320"/>
              <a:buFont typeface="Arial"/>
              <a:buNone/>
            </a:pPr>
            <a:br>
              <a:rPr lang="en-GB" sz="4320" b="1" i="0" u="sng" strike="noStrike" cap="none" dirty="0">
                <a:solidFill>
                  <a:schemeClr val="dk1"/>
                </a:solidFill>
                <a:latin typeface="Calibri"/>
                <a:ea typeface="Calibri"/>
                <a:cs typeface="Calibri"/>
                <a:sym typeface="Calibri"/>
              </a:rPr>
            </a:br>
            <a:r>
              <a:rPr lang="en-GB" sz="2790" b="0" i="0" u="none" strike="noStrike" cap="none" dirty="0">
                <a:solidFill>
                  <a:schemeClr val="dk1"/>
                </a:solidFill>
                <a:latin typeface="Calibri"/>
                <a:ea typeface="Calibri"/>
                <a:cs typeface="Calibri"/>
                <a:sym typeface="Calibri"/>
              </a:rPr>
              <a:t>Students will study FOUR option subjects from…</a:t>
            </a:r>
            <a:endParaRPr sz="2790" b="1" i="0" u="sng" strike="noStrike" cap="none" dirty="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2F5EA804-E302-4202-BF1E-8692BF21BB2D}"/>
              </a:ext>
            </a:extLst>
          </p:cNvPr>
          <p:cNvGraphicFramePr>
            <a:graphicFrameLocks noGrp="1"/>
          </p:cNvGraphicFramePr>
          <p:nvPr>
            <p:extLst>
              <p:ext uri="{D42A27DB-BD31-4B8C-83A1-F6EECF244321}">
                <p14:modId xmlns:p14="http://schemas.microsoft.com/office/powerpoint/2010/main" val="314941608"/>
              </p:ext>
            </p:extLst>
          </p:nvPr>
        </p:nvGraphicFramePr>
        <p:xfrm>
          <a:off x="480290" y="1948873"/>
          <a:ext cx="8100292" cy="3932121"/>
        </p:xfrm>
        <a:graphic>
          <a:graphicData uri="http://schemas.openxmlformats.org/drawingml/2006/table">
            <a:tbl>
              <a:tblPr firstRow="1" firstCol="1" bandRow="1"/>
              <a:tblGrid>
                <a:gridCol w="4050146">
                  <a:extLst>
                    <a:ext uri="{9D8B030D-6E8A-4147-A177-3AD203B41FA5}">
                      <a16:colId xmlns:a16="http://schemas.microsoft.com/office/drawing/2014/main" val="1442001370"/>
                    </a:ext>
                  </a:extLst>
                </a:gridCol>
                <a:gridCol w="4050146">
                  <a:extLst>
                    <a:ext uri="{9D8B030D-6E8A-4147-A177-3AD203B41FA5}">
                      <a16:colId xmlns:a16="http://schemas.microsoft.com/office/drawing/2014/main" val="1064243868"/>
                    </a:ext>
                  </a:extLst>
                </a:gridCol>
              </a:tblGrid>
              <a:tr h="400242">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History*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008310"/>
                  </a:ext>
                </a:extLst>
              </a:tr>
              <a:tr h="400242">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Geography*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Design and Technology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127419"/>
                  </a:ext>
                </a:extLst>
              </a:tr>
              <a:tr h="400242">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Triple Science*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ICT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766139683"/>
                  </a:ext>
                </a:extLst>
              </a:tr>
              <a:tr h="400242">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French*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Times New Roman" panose="02020603050405020304" pitchFamily="18" charset="0"/>
                        </a:rPr>
                        <a:t> Sport and Active Leadership</a:t>
                      </a:r>
                    </a:p>
                    <a:p>
                      <a:pP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859681691"/>
                  </a:ext>
                </a:extLst>
              </a:tr>
              <a:tr h="400242">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Spanish*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Times New Roman" panose="02020603050405020304" pitchFamily="18" charset="0"/>
                        </a:rPr>
                        <a:t>Photography</a:t>
                      </a:r>
                    </a:p>
                    <a:p>
                      <a:pPr>
                        <a:lnSpc>
                          <a:spcPct val="107000"/>
                        </a:lnSpc>
                        <a:spcAft>
                          <a:spcPts val="0"/>
                        </a:spcAft>
                      </a:pPr>
                      <a:endParaRPr lang="en-GB" sz="1600" b="0" i="0" u="none" strike="noStrike"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0910143"/>
                  </a:ext>
                </a:extLst>
              </a:tr>
              <a:tr h="400242">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Performance &amp; Drama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Business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859226"/>
                  </a:ext>
                </a:extLst>
              </a:tr>
              <a:tr h="400242">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Music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Design Technology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474712"/>
                  </a:ext>
                </a:extLst>
              </a:tr>
              <a:tr h="400242">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Art and Design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Times New Roman" panose="02020603050405020304" pitchFamily="18" charset="0"/>
                        </a:rPr>
                        <a:t>Engineering </a:t>
                      </a:r>
                    </a:p>
                    <a:p>
                      <a:pP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520411"/>
                  </a:ext>
                </a:extLst>
              </a:tr>
              <a:tr h="400242">
                <a:tc gridSpan="2">
                  <a:txBody>
                    <a:bodyPr/>
                    <a:lstStyle/>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GCSE Statistics &amp; Further maths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49074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7"/>
          <p:cNvSpPr txBox="1"/>
          <p:nvPr/>
        </p:nvSpPr>
        <p:spPr>
          <a:xfrm>
            <a:off x="-252536" y="388414"/>
            <a:ext cx="6696744" cy="131239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3359"/>
              <a:buFont typeface="Arial"/>
              <a:buNone/>
            </a:pPr>
            <a:r>
              <a:rPr lang="en-GB" sz="3359" b="1" i="0" u="sng" strike="noStrike" cap="none">
                <a:solidFill>
                  <a:schemeClr val="dk1"/>
                </a:solidFill>
                <a:latin typeface="Calibri"/>
                <a:ea typeface="Calibri"/>
                <a:cs typeface="Calibri"/>
                <a:sym typeface="Calibri"/>
              </a:rPr>
              <a:t>The English Baccalaureate</a:t>
            </a:r>
            <a:br>
              <a:rPr lang="en-GB" sz="3359" b="0" i="0" u="none" strike="noStrike" cap="none">
                <a:solidFill>
                  <a:schemeClr val="dk1"/>
                </a:solidFill>
                <a:latin typeface="Calibri"/>
                <a:ea typeface="Calibri"/>
                <a:cs typeface="Calibri"/>
                <a:sym typeface="Calibri"/>
              </a:rPr>
            </a:br>
            <a:endParaRPr sz="3359" b="0" i="0" u="none" strike="noStrike" cap="none">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rgbClr val="000000"/>
              </a:buClr>
              <a:buSzPts val="2660"/>
              <a:buFont typeface="Arial"/>
              <a:buNone/>
            </a:pPr>
            <a:r>
              <a:rPr lang="en-GB" sz="2660" b="0" i="0" u="none" strike="noStrike" cap="none">
                <a:solidFill>
                  <a:schemeClr val="dk1"/>
                </a:solidFill>
                <a:latin typeface="Calibri"/>
                <a:ea typeface="Calibri"/>
                <a:cs typeface="Calibri"/>
                <a:sym typeface="Calibri"/>
              </a:rPr>
              <a:t>The government “Gold Standard”</a:t>
            </a:r>
            <a:endParaRPr sz="1400" b="0" i="0" u="none" strike="noStrike" cap="none">
              <a:solidFill>
                <a:srgbClr val="000000"/>
              </a:solidFill>
              <a:latin typeface="Arial"/>
              <a:ea typeface="Arial"/>
              <a:cs typeface="Arial"/>
              <a:sym typeface="Arial"/>
            </a:endParaRPr>
          </a:p>
        </p:txBody>
      </p:sp>
      <p:sp>
        <p:nvSpPr>
          <p:cNvPr id="122" name="Google Shape;122;p27"/>
          <p:cNvSpPr txBox="1"/>
          <p:nvPr/>
        </p:nvSpPr>
        <p:spPr>
          <a:xfrm>
            <a:off x="251520" y="2276872"/>
            <a:ext cx="5616624" cy="37856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Students Study:</a:t>
            </a:r>
            <a:endParaRPr sz="14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English</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Mathematics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Science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Humanities (History or Geography)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Foreign Language</a:t>
            </a:r>
            <a:endParaRPr sz="1400" b="0" i="0" u="none" strike="noStrike" cap="none" dirty="0">
              <a:solidFill>
                <a:srgbClr val="000000"/>
              </a:solidFill>
              <a:latin typeface="Arial"/>
              <a:ea typeface="Arial"/>
              <a:cs typeface="Arial"/>
              <a:sym typeface="Arial"/>
            </a:endParaRPr>
          </a:p>
        </p:txBody>
      </p:sp>
      <p:pic>
        <p:nvPicPr>
          <p:cNvPr id="124" name="Google Shape;124;p27"/>
          <p:cNvPicPr preferRelativeResize="0"/>
          <p:nvPr/>
        </p:nvPicPr>
        <p:blipFill rotWithShape="1">
          <a:blip r:embed="rId3">
            <a:alphaModFix/>
          </a:blip>
          <a:srcRect/>
          <a:stretch/>
        </p:blipFill>
        <p:spPr>
          <a:xfrm>
            <a:off x="8318500" y="6032500"/>
            <a:ext cx="609600" cy="609600"/>
          </a:xfrm>
          <a:prstGeom prst="rect">
            <a:avLst/>
          </a:prstGeom>
          <a:noFill/>
          <a:ln>
            <a:noFill/>
          </a:ln>
        </p:spPr>
      </p:pic>
      <p:pic>
        <p:nvPicPr>
          <p:cNvPr id="4098" name="Picture 2" descr="Gold standard grunge rubber stamp Royalty Free Vector Image">
            <a:extLst>
              <a:ext uri="{FF2B5EF4-FFF2-40B4-BE49-F238E27FC236}">
                <a16:creationId xmlns:a16="http://schemas.microsoft.com/office/drawing/2014/main" id="{35586094-03DD-4226-957C-FE7799C13E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52"/>
          <a:stretch/>
        </p:blipFill>
        <p:spPr bwMode="auto">
          <a:xfrm>
            <a:off x="5630334" y="2276872"/>
            <a:ext cx="3088766" cy="2923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
                                            <p:txEl>
                                              <p:pRg st="0" end="0"/>
                                            </p:txEl>
                                          </p:spTgt>
                                        </p:tgtEl>
                                        <p:attrNameLst>
                                          <p:attrName>style.visibility</p:attrName>
                                        </p:attrNameLst>
                                      </p:cBhvr>
                                      <p:to>
                                        <p:strVal val="visible"/>
                                      </p:to>
                                    </p:set>
                                    <p:anim calcmode="lin" valueType="num">
                                      <p:cBhvr additive="base">
                                        <p:cTn id="12" dur="500"/>
                                        <p:tgtEl>
                                          <p:spTgt spid="1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
                                            <p:txEl>
                                              <p:pRg st="1" end="1"/>
                                            </p:txEl>
                                          </p:spTgt>
                                        </p:tgtEl>
                                        <p:attrNameLst>
                                          <p:attrName>style.visibility</p:attrName>
                                        </p:attrNameLst>
                                      </p:cBhvr>
                                      <p:to>
                                        <p:strVal val="visible"/>
                                      </p:to>
                                    </p:set>
                                    <p:anim calcmode="lin" valueType="num">
                                      <p:cBhvr additive="base">
                                        <p:cTn id="17" dur="500"/>
                                        <p:tgtEl>
                                          <p:spTgt spid="1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2">
                                            <p:txEl>
                                              <p:pRg st="3" end="3"/>
                                            </p:txEl>
                                          </p:spTgt>
                                        </p:tgtEl>
                                        <p:attrNameLst>
                                          <p:attrName>style.visibility</p:attrName>
                                        </p:attrNameLst>
                                      </p:cBhvr>
                                      <p:to>
                                        <p:strVal val="visible"/>
                                      </p:to>
                                    </p:set>
                                    <p:anim calcmode="lin" valueType="num">
                                      <p:cBhvr additive="base">
                                        <p:cTn id="22" dur="500"/>
                                        <p:tgtEl>
                                          <p:spTgt spid="1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
                                            <p:txEl>
                                              <p:pRg st="5" end="5"/>
                                            </p:txEl>
                                          </p:spTgt>
                                        </p:tgtEl>
                                        <p:attrNameLst>
                                          <p:attrName>style.visibility</p:attrName>
                                        </p:attrNameLst>
                                      </p:cBhvr>
                                      <p:to>
                                        <p:strVal val="visible"/>
                                      </p:to>
                                    </p:set>
                                    <p:anim calcmode="lin" valueType="num">
                                      <p:cBhvr additive="base">
                                        <p:cTn id="27" dur="500"/>
                                        <p:tgtEl>
                                          <p:spTgt spid="1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2">
                                            <p:txEl>
                                              <p:pRg st="7" end="7"/>
                                            </p:txEl>
                                          </p:spTgt>
                                        </p:tgtEl>
                                        <p:attrNameLst>
                                          <p:attrName>style.visibility</p:attrName>
                                        </p:attrNameLst>
                                      </p:cBhvr>
                                      <p:to>
                                        <p:strVal val="visible"/>
                                      </p:to>
                                    </p:set>
                                    <p:anim calcmode="lin" valueType="num">
                                      <p:cBhvr additive="base">
                                        <p:cTn id="32" dur="500"/>
                                        <p:tgtEl>
                                          <p:spTgt spid="12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
                                            <p:txEl>
                                              <p:pRg st="9" end="9"/>
                                            </p:txEl>
                                          </p:spTgt>
                                        </p:tgtEl>
                                        <p:attrNameLst>
                                          <p:attrName>style.visibility</p:attrName>
                                        </p:attrNameLst>
                                      </p:cBhvr>
                                      <p:to>
                                        <p:strVal val="visible"/>
                                      </p:to>
                                    </p:set>
                                    <p:anim calcmode="lin" valueType="num">
                                      <p:cBhvr additive="base">
                                        <p:cTn id="37" dur="500"/>
                                        <p:tgtEl>
                                          <p:spTgt spid="12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p:nvPr/>
        </p:nvSpPr>
        <p:spPr>
          <a:xfrm>
            <a:off x="-252536" y="388414"/>
            <a:ext cx="6696744" cy="13123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chemeClr val="dk1"/>
                </a:solidFill>
                <a:latin typeface="Calibri"/>
                <a:ea typeface="Calibri"/>
                <a:cs typeface="Calibri"/>
                <a:sym typeface="Calibri"/>
              </a:rPr>
              <a:t>Why study ‘the’ Ebacc?</a:t>
            </a:r>
            <a:endParaRPr sz="4800" b="0" i="0" u="none" strike="noStrike" cap="none">
              <a:solidFill>
                <a:schemeClr val="dk1"/>
              </a:solidFill>
              <a:latin typeface="Calibri"/>
              <a:ea typeface="Calibri"/>
              <a:cs typeface="Calibri"/>
              <a:sym typeface="Calibri"/>
            </a:endParaRPr>
          </a:p>
        </p:txBody>
      </p:sp>
      <p:pic>
        <p:nvPicPr>
          <p:cNvPr id="130" name="Google Shape;130;p28"/>
          <p:cNvPicPr preferRelativeResize="0"/>
          <p:nvPr/>
        </p:nvPicPr>
        <p:blipFill rotWithShape="1">
          <a:blip r:embed="rId3">
            <a:alphaModFix/>
          </a:blip>
          <a:srcRect/>
          <a:stretch/>
        </p:blipFill>
        <p:spPr>
          <a:xfrm>
            <a:off x="1384793" y="1700808"/>
            <a:ext cx="6143625" cy="2514600"/>
          </a:xfrm>
          <a:prstGeom prst="rect">
            <a:avLst/>
          </a:prstGeom>
          <a:noFill/>
          <a:ln>
            <a:noFill/>
          </a:ln>
        </p:spPr>
      </p:pic>
      <p:pic>
        <p:nvPicPr>
          <p:cNvPr id="131" name="Google Shape;131;p28"/>
          <p:cNvPicPr preferRelativeResize="0"/>
          <p:nvPr/>
        </p:nvPicPr>
        <p:blipFill rotWithShape="1">
          <a:blip r:embed="rId4">
            <a:alphaModFix/>
          </a:blip>
          <a:srcRect/>
          <a:stretch/>
        </p:blipFill>
        <p:spPr>
          <a:xfrm>
            <a:off x="894605" y="4945109"/>
            <a:ext cx="7603393" cy="892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1814915" y="113088"/>
            <a:ext cx="7886700" cy="99416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b="1"/>
              <a:t>GCSE History</a:t>
            </a:r>
            <a:endParaRPr/>
          </a:p>
        </p:txBody>
      </p:sp>
      <p:pic>
        <p:nvPicPr>
          <p:cNvPr id="138" name="Google Shape;138;p29" descr="Image result for british police investigation"/>
          <p:cNvPicPr preferRelativeResize="0"/>
          <p:nvPr/>
        </p:nvPicPr>
        <p:blipFill rotWithShape="1">
          <a:blip r:embed="rId3">
            <a:alphaModFix/>
          </a:blip>
          <a:srcRect/>
          <a:stretch/>
        </p:blipFill>
        <p:spPr>
          <a:xfrm rot="817256">
            <a:off x="7163229" y="1255172"/>
            <a:ext cx="1611157" cy="1071563"/>
          </a:xfrm>
          <a:prstGeom prst="rect">
            <a:avLst/>
          </a:prstGeom>
          <a:noFill/>
          <a:ln>
            <a:noFill/>
          </a:ln>
        </p:spPr>
      </p:pic>
      <p:sp>
        <p:nvSpPr>
          <p:cNvPr id="139" name="Google Shape;139;p29"/>
          <p:cNvSpPr/>
          <p:nvPr/>
        </p:nvSpPr>
        <p:spPr>
          <a:xfrm>
            <a:off x="1" y="890201"/>
            <a:ext cx="138564" cy="276999"/>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0" name="Google Shape;140;p29"/>
          <p:cNvSpPr/>
          <p:nvPr/>
        </p:nvSpPr>
        <p:spPr>
          <a:xfrm rot="-299996">
            <a:off x="3441771" y="821457"/>
            <a:ext cx="3330293" cy="193899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1" i="0" u="none" strike="noStrike" cap="none">
                <a:solidFill>
                  <a:srgbClr val="000000"/>
                </a:solidFill>
                <a:highlight>
                  <a:srgbClr val="FFFF00"/>
                </a:highlight>
                <a:latin typeface="Calibri"/>
                <a:ea typeface="Calibri"/>
                <a:cs typeface="Calibri"/>
                <a:sym typeface="Calibri"/>
              </a:rPr>
              <a:t>Crime and Punishment in Britain</a:t>
            </a:r>
            <a:r>
              <a:rPr lang="en-GB" sz="1350" b="0" i="0" u="none" strike="noStrike" cap="none">
                <a:solidFill>
                  <a:srgbClr val="000000"/>
                </a:solidFill>
                <a:highlight>
                  <a:srgbClr val="FFFF00"/>
                </a:highlight>
                <a:latin typeface="Calibri"/>
                <a:ea typeface="Calibri"/>
                <a:cs typeface="Calibri"/>
                <a:sym typeface="Calibri"/>
              </a:rPr>
              <a:t> 1000-present (Whitechapel c.1870-1900: crime, policing and the inner city)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A fascinating topic of how crime and punishment has changed from Medieval Britain to the modthe ern day.  Students will carry out an in-depth study of Whitechapel murders of ‘</a:t>
            </a:r>
            <a:r>
              <a:rPr lang="en-GB" sz="1350" b="1" i="0" u="none" strike="noStrike" cap="none">
                <a:solidFill>
                  <a:srgbClr val="000000"/>
                </a:solidFill>
                <a:latin typeface="Calibri"/>
                <a:ea typeface="Calibri"/>
                <a:cs typeface="Calibri"/>
                <a:sym typeface="Calibri"/>
              </a:rPr>
              <a:t>Jack the Ripper</a:t>
            </a:r>
            <a:r>
              <a:rPr lang="en-GB" sz="1350" b="0" i="0" u="none" strike="noStrike" cap="none">
                <a:solidFill>
                  <a:srgbClr val="000000"/>
                </a:solidFill>
                <a:latin typeface="Calibri"/>
                <a:ea typeface="Calibri"/>
                <a:cs typeface="Calibri"/>
                <a:sym typeface="Calibri"/>
              </a:rPr>
              <a:t>’ including an investigation into British society in the 1800s.  </a:t>
            </a:r>
            <a:endParaRPr sz="1400" b="0" i="0" u="none" strike="noStrike" cap="none">
              <a:solidFill>
                <a:srgbClr val="000000"/>
              </a:solidFill>
              <a:latin typeface="Arial"/>
              <a:ea typeface="Arial"/>
              <a:cs typeface="Arial"/>
              <a:sym typeface="Arial"/>
            </a:endParaRPr>
          </a:p>
        </p:txBody>
      </p:sp>
      <p:pic>
        <p:nvPicPr>
          <p:cNvPr id="141" name="Google Shape;141;p29"/>
          <p:cNvPicPr preferRelativeResize="0"/>
          <p:nvPr/>
        </p:nvPicPr>
        <p:blipFill rotWithShape="1">
          <a:blip r:embed="rId4">
            <a:alphaModFix/>
          </a:blip>
          <a:srcRect/>
          <a:stretch/>
        </p:blipFill>
        <p:spPr>
          <a:xfrm>
            <a:off x="3730805" y="3117647"/>
            <a:ext cx="1644439" cy="1370362"/>
          </a:xfrm>
          <a:prstGeom prst="rect">
            <a:avLst/>
          </a:prstGeom>
          <a:noFill/>
          <a:ln>
            <a:noFill/>
          </a:ln>
        </p:spPr>
      </p:pic>
      <p:sp>
        <p:nvSpPr>
          <p:cNvPr id="142" name="Google Shape;142;p29"/>
          <p:cNvSpPr/>
          <p:nvPr/>
        </p:nvSpPr>
        <p:spPr>
          <a:xfrm rot="228301">
            <a:off x="2414107" y="4604708"/>
            <a:ext cx="3574588" cy="1731243"/>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1" i="0" u="sng" strike="noStrike" cap="none">
                <a:solidFill>
                  <a:srgbClr val="000000"/>
                </a:solidFill>
                <a:highlight>
                  <a:srgbClr val="FFFF00"/>
                </a:highlight>
                <a:latin typeface="Calibri"/>
                <a:ea typeface="Calibri"/>
                <a:cs typeface="Calibri"/>
                <a:sym typeface="Calibri"/>
              </a:rPr>
              <a:t>The American West  </a:t>
            </a:r>
            <a:r>
              <a:rPr lang="en-GB" sz="1350" b="0" i="0" u="sng" strike="noStrike" cap="none">
                <a:solidFill>
                  <a:srgbClr val="000000"/>
                </a:solidFill>
                <a:highlight>
                  <a:srgbClr val="FFFF00"/>
                </a:highlight>
                <a:latin typeface="Calibri"/>
                <a:ea typeface="Calibri"/>
                <a:cs typeface="Calibri"/>
                <a:sym typeface="Calibri"/>
              </a:rPr>
              <a:t>1840-1895</a:t>
            </a:r>
            <a:endParaRPr sz="135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be able to understand the impact of the development of the American West on the lifestyle and culture of the Plains Indians.  Students will be able to explain the consequences and importance of various key historical events as well as write clear narrative accounts of the events. </a:t>
            </a:r>
            <a:endParaRPr sz="1350" b="0" i="0" u="none" strike="noStrike" cap="none">
              <a:solidFill>
                <a:srgbClr val="000000"/>
              </a:solidFill>
              <a:latin typeface="Arial"/>
              <a:ea typeface="Arial"/>
              <a:cs typeface="Arial"/>
              <a:sym typeface="Arial"/>
            </a:endParaRPr>
          </a:p>
        </p:txBody>
      </p:sp>
      <p:sp>
        <p:nvSpPr>
          <p:cNvPr id="143" name="Google Shape;143;p29"/>
          <p:cNvSpPr/>
          <p:nvPr/>
        </p:nvSpPr>
        <p:spPr>
          <a:xfrm rot="446563">
            <a:off x="5512064" y="2952060"/>
            <a:ext cx="3410709" cy="152349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 </a:t>
            </a:r>
            <a:r>
              <a:rPr lang="en-GB" sz="1350" b="1" i="0" u="none" strike="noStrike" cap="none">
                <a:solidFill>
                  <a:srgbClr val="000000"/>
                </a:solidFill>
                <a:highlight>
                  <a:srgbClr val="FFFF00"/>
                </a:highlight>
                <a:latin typeface="Calibri"/>
                <a:ea typeface="Calibri"/>
                <a:cs typeface="Calibri"/>
                <a:sym typeface="Calibri"/>
              </a:rPr>
              <a:t>Anglo-Saxon and Norman England, c1060–88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gain an understanding of Anglo Saxon England and how it was controlled. You will learn the rivals for the throne in 1066 and the details of the Battle of Hastings.  Finally you will learn how William controlled his new country!</a:t>
            </a:r>
            <a:endParaRPr sz="1400" b="0" i="0" u="none" strike="noStrike" cap="none">
              <a:solidFill>
                <a:srgbClr val="000000"/>
              </a:solidFill>
              <a:latin typeface="Arial"/>
              <a:ea typeface="Arial"/>
              <a:cs typeface="Arial"/>
              <a:sym typeface="Arial"/>
            </a:endParaRPr>
          </a:p>
        </p:txBody>
      </p:sp>
      <p:pic>
        <p:nvPicPr>
          <p:cNvPr id="144" name="Google Shape;144;p29"/>
          <p:cNvPicPr preferRelativeResize="0"/>
          <p:nvPr/>
        </p:nvPicPr>
        <p:blipFill rotWithShape="1">
          <a:blip r:embed="rId5">
            <a:alphaModFix/>
          </a:blip>
          <a:srcRect/>
          <a:stretch/>
        </p:blipFill>
        <p:spPr>
          <a:xfrm>
            <a:off x="6808354" y="4679150"/>
            <a:ext cx="2121041" cy="1847634"/>
          </a:xfrm>
          <a:prstGeom prst="rect">
            <a:avLst/>
          </a:prstGeom>
          <a:noFill/>
          <a:ln>
            <a:noFill/>
          </a:ln>
        </p:spPr>
      </p:pic>
      <p:sp>
        <p:nvSpPr>
          <p:cNvPr id="145" name="Google Shape;145;p29"/>
          <p:cNvSpPr/>
          <p:nvPr/>
        </p:nvSpPr>
        <p:spPr>
          <a:xfrm rot="-318904">
            <a:off x="250276" y="1727664"/>
            <a:ext cx="3030042" cy="193899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1" i="0" u="none" strike="noStrike" cap="none">
                <a:solidFill>
                  <a:srgbClr val="000000"/>
                </a:solidFill>
                <a:highlight>
                  <a:srgbClr val="FFFF00"/>
                </a:highlight>
                <a:latin typeface="Calibri"/>
                <a:ea typeface="Calibri"/>
                <a:cs typeface="Calibri"/>
                <a:sym typeface="Calibri"/>
              </a:rPr>
              <a:t>Weimar and Nazi Germany 1918-1933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This turbulent period of German history allows you to gain an insight into the challenges facing the new Weimar Government in the aftermath of the First World War.  You will learn about the rise of the Nazi party, the transition form democracy to dictatorship and the impact of Nazism on the German people.</a:t>
            </a:r>
            <a:endParaRPr sz="1400" b="0" i="0" u="none" strike="noStrike" cap="none">
              <a:solidFill>
                <a:srgbClr val="000000"/>
              </a:solidFill>
              <a:latin typeface="Arial"/>
              <a:ea typeface="Arial"/>
              <a:cs typeface="Arial"/>
              <a:sym typeface="Arial"/>
            </a:endParaRPr>
          </a:p>
        </p:txBody>
      </p:sp>
      <p:pic>
        <p:nvPicPr>
          <p:cNvPr id="146" name="Google Shape;146;p29"/>
          <p:cNvPicPr preferRelativeResize="0"/>
          <p:nvPr/>
        </p:nvPicPr>
        <p:blipFill rotWithShape="1">
          <a:blip r:embed="rId6">
            <a:alphaModFix/>
          </a:blip>
          <a:srcRect/>
          <a:stretch/>
        </p:blipFill>
        <p:spPr>
          <a:xfrm>
            <a:off x="298856" y="3923568"/>
            <a:ext cx="1762125" cy="2600325"/>
          </a:xfrm>
          <a:prstGeom prst="rect">
            <a:avLst/>
          </a:prstGeom>
          <a:noFill/>
          <a:ln>
            <a:noFill/>
          </a:ln>
        </p:spPr>
      </p:pic>
      <p:pic>
        <p:nvPicPr>
          <p:cNvPr id="147" name="Google Shape;147;p29"/>
          <p:cNvPicPr preferRelativeResize="0"/>
          <p:nvPr/>
        </p:nvPicPr>
        <p:blipFill rotWithShape="1">
          <a:blip r:embed="rId7">
            <a:alphaModFix/>
          </a:blip>
          <a:srcRect/>
          <a:stretch/>
        </p:blipFill>
        <p:spPr>
          <a:xfrm>
            <a:off x="8318500" y="60325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500"/>
                                        <p:tgtEl>
                                          <p:spTgt spid="14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GB" b="1"/>
              <a:t>GCSE Geography</a:t>
            </a:r>
            <a:endParaRPr/>
          </a:p>
        </p:txBody>
      </p:sp>
      <p:sp>
        <p:nvSpPr>
          <p:cNvPr id="153" name="Google Shape;153;p30"/>
          <p:cNvSpPr/>
          <p:nvPr/>
        </p:nvSpPr>
        <p:spPr>
          <a:xfrm>
            <a:off x="3707904" y="1322645"/>
            <a:ext cx="4572002" cy="90024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entury Gothic"/>
                <a:ea typeface="Century Gothic"/>
                <a:cs typeface="Century Gothic"/>
                <a:sym typeface="Century Gothic"/>
              </a:rPr>
              <a:t>You will investigate the safeguarding of our planet through gaining an understanding of climate change, hazard management, globalisation, urban regeneration and sustainable living. </a:t>
            </a:r>
            <a:endParaRPr sz="1350" b="0" i="0" u="none" strike="noStrike" cap="none">
              <a:solidFill>
                <a:srgbClr val="000000"/>
              </a:solidFill>
              <a:latin typeface="Calibri"/>
              <a:ea typeface="Calibri"/>
              <a:cs typeface="Calibri"/>
              <a:sym typeface="Calibri"/>
            </a:endParaRPr>
          </a:p>
        </p:txBody>
      </p:sp>
      <p:sp>
        <p:nvSpPr>
          <p:cNvPr id="154" name="Google Shape;154;p30"/>
          <p:cNvSpPr txBox="1"/>
          <p:nvPr/>
        </p:nvSpPr>
        <p:spPr>
          <a:xfrm rot="-899986">
            <a:off x="368987" y="2211074"/>
            <a:ext cx="2265890" cy="173124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highlight>
                  <a:srgbClr val="FFFF00"/>
                </a:highlight>
                <a:latin typeface="Calibri"/>
                <a:ea typeface="Calibri"/>
                <a:cs typeface="Calibri"/>
                <a:sym typeface="Calibri"/>
              </a:rPr>
              <a:t>Hazards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gain understanding of the hazards that challenge our world:  Natural, tectonic and weather hazards and climate change.  You will look at why these occur and how they are managed.</a:t>
            </a:r>
            <a:endParaRPr sz="1400" b="0" i="0" u="none" strike="noStrike" cap="none">
              <a:solidFill>
                <a:srgbClr val="000000"/>
              </a:solidFill>
              <a:latin typeface="Arial"/>
              <a:ea typeface="Arial"/>
              <a:cs typeface="Arial"/>
              <a:sym typeface="Arial"/>
            </a:endParaRPr>
          </a:p>
        </p:txBody>
      </p:sp>
      <p:sp>
        <p:nvSpPr>
          <p:cNvPr id="155" name="Google Shape;155;p30"/>
          <p:cNvSpPr txBox="1"/>
          <p:nvPr/>
        </p:nvSpPr>
        <p:spPr>
          <a:xfrm rot="622679">
            <a:off x="5707385" y="2521074"/>
            <a:ext cx="3160392" cy="131574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highlight>
                  <a:srgbClr val="FFFF00"/>
                </a:highlight>
                <a:latin typeface="Calibri"/>
                <a:ea typeface="Calibri"/>
                <a:cs typeface="Calibri"/>
                <a:sym typeface="Calibri"/>
              </a:rPr>
              <a:t>The Living World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look into Ecosystems, Tropical Rainforests and Cold Desert environments.  You will gain understanding of the distinctive characteristics, the opportunities and challenges within these.</a:t>
            </a:r>
            <a:endParaRPr sz="1400" b="0" i="0" u="none" strike="noStrike" cap="none">
              <a:solidFill>
                <a:srgbClr val="000000"/>
              </a:solidFill>
              <a:latin typeface="Arial"/>
              <a:ea typeface="Arial"/>
              <a:cs typeface="Arial"/>
              <a:sym typeface="Arial"/>
            </a:endParaRPr>
          </a:p>
        </p:txBody>
      </p:sp>
      <p:sp>
        <p:nvSpPr>
          <p:cNvPr id="156" name="Google Shape;156;p30"/>
          <p:cNvSpPr txBox="1"/>
          <p:nvPr/>
        </p:nvSpPr>
        <p:spPr>
          <a:xfrm>
            <a:off x="3035563" y="2463016"/>
            <a:ext cx="2218755" cy="90024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highlight>
                  <a:srgbClr val="FFFF00"/>
                </a:highlight>
                <a:latin typeface="Calibri"/>
                <a:ea typeface="Calibri"/>
                <a:cs typeface="Calibri"/>
                <a:sym typeface="Calibri"/>
              </a:rPr>
              <a:t>Physical landscapes in the UK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study the physical landscapes of the UK, the coastal and river landscapes.</a:t>
            </a:r>
            <a:endParaRPr sz="1400" b="0" i="0" u="none" strike="noStrike" cap="none">
              <a:solidFill>
                <a:srgbClr val="000000"/>
              </a:solidFill>
              <a:latin typeface="Arial"/>
              <a:ea typeface="Arial"/>
              <a:cs typeface="Arial"/>
              <a:sym typeface="Arial"/>
            </a:endParaRPr>
          </a:p>
        </p:txBody>
      </p:sp>
      <p:sp>
        <p:nvSpPr>
          <p:cNvPr id="157" name="Google Shape;157;p30"/>
          <p:cNvSpPr/>
          <p:nvPr/>
        </p:nvSpPr>
        <p:spPr>
          <a:xfrm>
            <a:off x="628653" y="4768861"/>
            <a:ext cx="4572002" cy="110799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highlight>
                  <a:srgbClr val="FFFF00"/>
                </a:highlight>
                <a:latin typeface="Calibri"/>
                <a:ea typeface="Calibri"/>
                <a:cs typeface="Calibri"/>
                <a:sym typeface="Calibri"/>
              </a:rPr>
              <a:t>The challenges in the Human Environment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develop an understanding of the factors that produce a diverse variety of human environments through the study of urban issues and challenges, the changing economic world and the challenge of resource management.</a:t>
            </a:r>
            <a:endParaRPr sz="1400" b="0" i="0" u="none" strike="noStrike" cap="none">
              <a:solidFill>
                <a:srgbClr val="000000"/>
              </a:solidFill>
              <a:latin typeface="Arial"/>
              <a:ea typeface="Arial"/>
              <a:cs typeface="Arial"/>
              <a:sym typeface="Arial"/>
            </a:endParaRPr>
          </a:p>
        </p:txBody>
      </p:sp>
      <p:sp>
        <p:nvSpPr>
          <p:cNvPr id="158" name="Google Shape;158;p30"/>
          <p:cNvSpPr txBox="1"/>
          <p:nvPr/>
        </p:nvSpPr>
        <p:spPr>
          <a:xfrm>
            <a:off x="7143300" y="4606182"/>
            <a:ext cx="1434467" cy="110799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highlight>
                  <a:srgbClr val="FFFF00"/>
                </a:highlight>
                <a:latin typeface="Calibri"/>
                <a:ea typeface="Calibri"/>
                <a:cs typeface="Calibri"/>
                <a:sym typeface="Calibri"/>
              </a:rPr>
              <a:t>Field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GB" sz="1350" b="0" i="0" u="none" strike="noStrike" cap="none">
                <a:solidFill>
                  <a:srgbClr val="000000"/>
                </a:solidFill>
                <a:latin typeface="Calibri"/>
                <a:ea typeface="Calibri"/>
                <a:cs typeface="Calibri"/>
                <a:sym typeface="Calibri"/>
              </a:rPr>
              <a:t>You will learn the practical applications of Geography.</a:t>
            </a:r>
            <a:endParaRPr sz="1400" b="0" i="0" u="none" strike="noStrike" cap="none">
              <a:solidFill>
                <a:srgbClr val="000000"/>
              </a:solidFill>
              <a:latin typeface="Arial"/>
              <a:ea typeface="Arial"/>
              <a:cs typeface="Arial"/>
              <a:sym typeface="Arial"/>
            </a:endParaRPr>
          </a:p>
        </p:txBody>
      </p:sp>
      <p:pic>
        <p:nvPicPr>
          <p:cNvPr id="159" name="Google Shape;159;p30"/>
          <p:cNvPicPr preferRelativeResize="0"/>
          <p:nvPr/>
        </p:nvPicPr>
        <p:blipFill rotWithShape="1">
          <a:blip r:embed="rId3">
            <a:alphaModFix/>
          </a:blip>
          <a:srcRect/>
          <a:stretch/>
        </p:blipFill>
        <p:spPr>
          <a:xfrm>
            <a:off x="2338269" y="3552203"/>
            <a:ext cx="1684914" cy="1117052"/>
          </a:xfrm>
          <a:prstGeom prst="rect">
            <a:avLst/>
          </a:prstGeom>
          <a:noFill/>
          <a:ln>
            <a:noFill/>
          </a:ln>
        </p:spPr>
      </p:pic>
      <p:pic>
        <p:nvPicPr>
          <p:cNvPr id="160" name="Google Shape;160;p30"/>
          <p:cNvPicPr preferRelativeResize="0"/>
          <p:nvPr/>
        </p:nvPicPr>
        <p:blipFill rotWithShape="1">
          <a:blip r:embed="rId4">
            <a:alphaModFix/>
          </a:blip>
          <a:srcRect/>
          <a:stretch/>
        </p:blipFill>
        <p:spPr>
          <a:xfrm>
            <a:off x="5200647" y="3842462"/>
            <a:ext cx="1895195" cy="1328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p:nvPr/>
        </p:nvSpPr>
        <p:spPr>
          <a:xfrm>
            <a:off x="323525" y="2594649"/>
            <a:ext cx="8272800" cy="3503400"/>
          </a:xfrm>
          <a:prstGeom prst="rect">
            <a:avLst/>
          </a:prstGeom>
          <a:noFill/>
          <a:ln>
            <a:noFill/>
          </a:ln>
        </p:spPr>
        <p:txBody>
          <a:bodyPr spcFirstLastPara="1" wrap="square" lIns="91425" tIns="45700" rIns="91425" bIns="45700" anchor="t" anchorCtr="0">
            <a:noAutofit/>
          </a:bodyPr>
          <a:lstStyle/>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75% of the world’s population can't speak English.</a:t>
            </a:r>
            <a:endParaRPr sz="1400" b="0" i="0" u="none" strike="noStrike" cap="none" dirty="0">
              <a:solidFill>
                <a:srgbClr val="000000"/>
              </a:solidFill>
              <a:latin typeface="Arial"/>
              <a:ea typeface="Arial"/>
              <a:cs typeface="Arial"/>
              <a:sym typeface="Arial"/>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Languages are highly valued for work especially in business and tourism.</a:t>
            </a:r>
            <a:endParaRPr sz="1400" b="0" i="0" u="none" strike="noStrike" cap="none" dirty="0">
              <a:solidFill>
                <a:srgbClr val="000000"/>
              </a:solidFill>
              <a:latin typeface="Arial"/>
              <a:ea typeface="Arial"/>
              <a:cs typeface="Arial"/>
              <a:sym typeface="Arial"/>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60% of British trade is with non-English speaking countries.</a:t>
            </a:r>
            <a:endParaRPr sz="1650" b="0" i="0" u="none" strike="noStrike" cap="none" dirty="0">
              <a:solidFill>
                <a:schemeClr val="dk1"/>
              </a:solidFill>
              <a:latin typeface="Century Gothic"/>
              <a:ea typeface="Century Gothic"/>
              <a:cs typeface="Century Gothic"/>
              <a:sym typeface="Century Gothic"/>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When you can speak a foreign language, you can earn up to 20% more money than someone who only speaks English.</a:t>
            </a:r>
            <a:endParaRPr sz="1650" b="0" i="0" u="none" strike="noStrike" cap="none" dirty="0">
              <a:solidFill>
                <a:schemeClr val="dk1"/>
              </a:solidFill>
              <a:latin typeface="Century Gothic"/>
              <a:ea typeface="Century Gothic"/>
              <a:cs typeface="Century Gothic"/>
              <a:sym typeface="Century Gothic"/>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Set yourself apart – not everyone has this skil</a:t>
            </a:r>
            <a:r>
              <a:rPr lang="en-GB" sz="1650" dirty="0">
                <a:solidFill>
                  <a:schemeClr val="dk1"/>
                </a:solidFill>
                <a:latin typeface="Century Gothic"/>
                <a:ea typeface="Century Gothic"/>
                <a:cs typeface="Century Gothic"/>
                <a:sym typeface="Century Gothic"/>
              </a:rPr>
              <a:t>l &amp; its great for self esteem </a:t>
            </a:r>
            <a:endParaRPr sz="1650" b="0" i="0" u="none" strike="noStrike" cap="none" dirty="0">
              <a:solidFill>
                <a:schemeClr val="dk1"/>
              </a:solidFill>
              <a:latin typeface="Century Gothic"/>
              <a:ea typeface="Century Gothic"/>
              <a:cs typeface="Century Gothic"/>
              <a:sym typeface="Century Gothic"/>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Communicate with other people in their own language.</a:t>
            </a:r>
            <a:endParaRPr sz="1650" b="0" i="0" u="none" strike="noStrike" cap="none" dirty="0">
              <a:solidFill>
                <a:schemeClr val="dk1"/>
              </a:solidFill>
              <a:latin typeface="Century Gothic"/>
              <a:ea typeface="Century Gothic"/>
              <a:cs typeface="Century Gothic"/>
              <a:sym typeface="Century Gothic"/>
            </a:endParaRPr>
          </a:p>
          <a:p>
            <a:pPr marL="457200" marR="0" lvl="0" indent="-333375" algn="l" rtl="0">
              <a:lnSpc>
                <a:spcPct val="100000"/>
              </a:lnSpc>
              <a:spcBef>
                <a:spcPts val="0"/>
              </a:spcBef>
              <a:spcAft>
                <a:spcPts val="0"/>
              </a:spcAft>
              <a:buClr>
                <a:schemeClr val="dk1"/>
              </a:buClr>
              <a:buSzPts val="1650"/>
              <a:buFont typeface="Century Gothic"/>
              <a:buChar char="●"/>
            </a:pPr>
            <a:r>
              <a:rPr lang="en-GB" sz="1650" b="0" i="0" u="none" strike="noStrike" cap="none" dirty="0">
                <a:solidFill>
                  <a:schemeClr val="dk1"/>
                </a:solidFill>
                <a:latin typeface="Century Gothic"/>
                <a:ea typeface="Century Gothic"/>
                <a:cs typeface="Century Gothic"/>
                <a:sym typeface="Century Gothic"/>
              </a:rPr>
              <a:t>Opportunities for travelling or working abroad.</a:t>
            </a:r>
          </a:p>
          <a:p>
            <a:pPr marL="457200" marR="0" lvl="0" indent="-333375" algn="l" rtl="0">
              <a:lnSpc>
                <a:spcPct val="100000"/>
              </a:lnSpc>
              <a:spcBef>
                <a:spcPts val="0"/>
              </a:spcBef>
              <a:spcAft>
                <a:spcPts val="0"/>
              </a:spcAft>
              <a:buClr>
                <a:schemeClr val="dk1"/>
              </a:buClr>
              <a:buSzPts val="1650"/>
              <a:buFont typeface="Century Gothic"/>
              <a:buChar char="●"/>
            </a:pPr>
            <a:r>
              <a:rPr lang="en-GB" sz="1650" dirty="0">
                <a:solidFill>
                  <a:schemeClr val="dk1"/>
                </a:solidFill>
                <a:latin typeface="Century Gothic"/>
                <a:ea typeface="Century Gothic"/>
                <a:cs typeface="Century Gothic"/>
                <a:sym typeface="Century Gothic"/>
              </a:rPr>
              <a:t>Opportunities to explore other cultures.</a:t>
            </a:r>
          </a:p>
          <a:p>
            <a:pPr marL="457200" marR="0" lvl="0" indent="-333375" algn="l" rtl="0">
              <a:lnSpc>
                <a:spcPct val="100000"/>
              </a:lnSpc>
              <a:spcBef>
                <a:spcPts val="0"/>
              </a:spcBef>
              <a:spcAft>
                <a:spcPts val="0"/>
              </a:spcAft>
              <a:buClr>
                <a:schemeClr val="dk1"/>
              </a:buClr>
              <a:buSzPts val="1650"/>
              <a:buFont typeface="Century Gothic"/>
              <a:buChar char="●"/>
            </a:pPr>
            <a:r>
              <a:rPr lang="en-GB" sz="1650" dirty="0">
                <a:solidFill>
                  <a:schemeClr val="dk1"/>
                </a:solidFill>
                <a:latin typeface="Century Gothic"/>
                <a:ea typeface="Century Gothic"/>
                <a:cs typeface="Century Gothic"/>
                <a:sym typeface="Century Gothic"/>
              </a:rPr>
              <a:t>Get’s your brain firing more efficiently </a:t>
            </a:r>
            <a:endParaRPr sz="165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dirty="0">
              <a:solidFill>
                <a:schemeClr val="dk1"/>
              </a:solidFill>
              <a:latin typeface="Century Gothic"/>
              <a:ea typeface="Century Gothic"/>
              <a:cs typeface="Century Gothic"/>
              <a:sym typeface="Century Gothic"/>
            </a:endParaRPr>
          </a:p>
        </p:txBody>
      </p:sp>
      <p:sp>
        <p:nvSpPr>
          <p:cNvPr id="166" name="Google Shape;166;p31"/>
          <p:cNvSpPr txBox="1"/>
          <p:nvPr/>
        </p:nvSpPr>
        <p:spPr>
          <a:xfrm>
            <a:off x="323528" y="2086827"/>
            <a:ext cx="4671519" cy="5078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GB" sz="2700" b="1" i="0" u="none" strike="noStrike" cap="none">
                <a:solidFill>
                  <a:schemeClr val="dk1"/>
                </a:solidFill>
                <a:latin typeface="Century Gothic"/>
                <a:ea typeface="Century Gothic"/>
                <a:cs typeface="Century Gothic"/>
                <a:sym typeface="Century Gothic"/>
              </a:rPr>
              <a:t>Why learn a language?</a:t>
            </a:r>
            <a:endParaRPr sz="1400" b="0" i="0" u="none" strike="noStrike" cap="none">
              <a:solidFill>
                <a:srgbClr val="000000"/>
              </a:solidFill>
              <a:latin typeface="Arial"/>
              <a:ea typeface="Arial"/>
              <a:cs typeface="Arial"/>
              <a:sym typeface="Arial"/>
            </a:endParaRPr>
          </a:p>
        </p:txBody>
      </p:sp>
      <p:pic>
        <p:nvPicPr>
          <p:cNvPr id="167" name="Google Shape;167;p31"/>
          <p:cNvPicPr preferRelativeResize="0"/>
          <p:nvPr/>
        </p:nvPicPr>
        <p:blipFill rotWithShape="1">
          <a:blip r:embed="rId3">
            <a:alphaModFix/>
          </a:blip>
          <a:srcRect/>
          <a:stretch/>
        </p:blipFill>
        <p:spPr>
          <a:xfrm>
            <a:off x="339977" y="210163"/>
            <a:ext cx="7392434" cy="1827715"/>
          </a:xfrm>
          <a:prstGeom prst="rect">
            <a:avLst/>
          </a:prstGeom>
          <a:noFill/>
          <a:ln>
            <a:noFill/>
          </a:ln>
        </p:spPr>
      </p:pic>
      <p:pic>
        <p:nvPicPr>
          <p:cNvPr id="168" name="Google Shape;168;p31"/>
          <p:cNvPicPr preferRelativeResize="0"/>
          <p:nvPr/>
        </p:nvPicPr>
        <p:blipFill rotWithShape="1">
          <a:blip r:embed="rId4">
            <a:alphaModFix/>
          </a:blip>
          <a:srcRect/>
          <a:stretch/>
        </p:blipFill>
        <p:spPr>
          <a:xfrm>
            <a:off x="8318500" y="603250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
                                            <p:txEl>
                                              <p:pRg st="0" end="0"/>
                                            </p:txEl>
                                          </p:spTgt>
                                        </p:tgtEl>
                                        <p:attrNameLst>
                                          <p:attrName>style.visibility</p:attrName>
                                        </p:attrNameLst>
                                      </p:cBhvr>
                                      <p:to>
                                        <p:strVal val="visible"/>
                                      </p:to>
                                    </p:set>
                                    <p:anim calcmode="lin" valueType="num">
                                      <p:cBhvr additive="base">
                                        <p:cTn id="12" dur="500"/>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
                                            <p:txEl>
                                              <p:pRg st="1" end="1"/>
                                            </p:txEl>
                                          </p:spTgt>
                                        </p:tgtEl>
                                        <p:attrNameLst>
                                          <p:attrName>style.visibility</p:attrName>
                                        </p:attrNameLst>
                                      </p:cBhvr>
                                      <p:to>
                                        <p:strVal val="visible"/>
                                      </p:to>
                                    </p:set>
                                    <p:anim calcmode="lin" valueType="num">
                                      <p:cBhvr additive="base">
                                        <p:cTn id="17" dur="500"/>
                                        <p:tgtEl>
                                          <p:spTgt spid="1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5">
                                            <p:txEl>
                                              <p:pRg st="2" end="2"/>
                                            </p:txEl>
                                          </p:spTgt>
                                        </p:tgtEl>
                                        <p:attrNameLst>
                                          <p:attrName>style.visibility</p:attrName>
                                        </p:attrNameLst>
                                      </p:cBhvr>
                                      <p:to>
                                        <p:strVal val="visible"/>
                                      </p:to>
                                    </p:set>
                                    <p:anim calcmode="lin" valueType="num">
                                      <p:cBhvr additive="base">
                                        <p:cTn id="22" dur="500"/>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5">
                                            <p:txEl>
                                              <p:pRg st="3" end="3"/>
                                            </p:txEl>
                                          </p:spTgt>
                                        </p:tgtEl>
                                        <p:attrNameLst>
                                          <p:attrName>style.visibility</p:attrName>
                                        </p:attrNameLst>
                                      </p:cBhvr>
                                      <p:to>
                                        <p:strVal val="visible"/>
                                      </p:to>
                                    </p:set>
                                    <p:anim calcmode="lin" valueType="num">
                                      <p:cBhvr additive="base">
                                        <p:cTn id="27" dur="500"/>
                                        <p:tgtEl>
                                          <p:spTgt spid="1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
                                            <p:txEl>
                                              <p:pRg st="4" end="4"/>
                                            </p:txEl>
                                          </p:spTgt>
                                        </p:tgtEl>
                                        <p:attrNameLst>
                                          <p:attrName>style.visibility</p:attrName>
                                        </p:attrNameLst>
                                      </p:cBhvr>
                                      <p:to>
                                        <p:strVal val="visible"/>
                                      </p:to>
                                    </p:set>
                                    <p:anim calcmode="lin" valueType="num">
                                      <p:cBhvr additive="base">
                                        <p:cTn id="32" dur="500"/>
                                        <p:tgtEl>
                                          <p:spTgt spid="1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5">
                                            <p:txEl>
                                              <p:pRg st="5" end="5"/>
                                            </p:txEl>
                                          </p:spTgt>
                                        </p:tgtEl>
                                        <p:attrNameLst>
                                          <p:attrName>style.visibility</p:attrName>
                                        </p:attrNameLst>
                                      </p:cBhvr>
                                      <p:to>
                                        <p:strVal val="visible"/>
                                      </p:to>
                                    </p:set>
                                    <p:anim calcmode="lin" valueType="num">
                                      <p:cBhvr additive="base">
                                        <p:cTn id="37" dur="500"/>
                                        <p:tgtEl>
                                          <p:spTgt spid="1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5">
                                            <p:txEl>
                                              <p:pRg st="6" end="6"/>
                                            </p:txEl>
                                          </p:spTgt>
                                        </p:tgtEl>
                                        <p:attrNameLst>
                                          <p:attrName>style.visibility</p:attrName>
                                        </p:attrNameLst>
                                      </p:cBhvr>
                                      <p:to>
                                        <p:strVal val="visible"/>
                                      </p:to>
                                    </p:set>
                                    <p:anim calcmode="lin" valueType="num">
                                      <p:cBhvr additive="base">
                                        <p:cTn id="42" dur="500"/>
                                        <p:tgtEl>
                                          <p:spTgt spid="16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5">
                                            <p:txEl>
                                              <p:pRg st="7" end="7"/>
                                            </p:txEl>
                                          </p:spTgt>
                                        </p:tgtEl>
                                        <p:attrNameLst>
                                          <p:attrName>style.visibility</p:attrName>
                                        </p:attrNameLst>
                                      </p:cBhvr>
                                      <p:to>
                                        <p:strVal val="visible"/>
                                      </p:to>
                                    </p:set>
                                    <p:anim calcmode="lin" valueType="num">
                                      <p:cBhvr additive="base">
                                        <p:cTn id="47" dur="500"/>
                                        <p:tgtEl>
                                          <p:spTgt spid="16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5">
                                            <p:txEl>
                                              <p:pRg st="8" end="8"/>
                                            </p:txEl>
                                          </p:spTgt>
                                        </p:tgtEl>
                                        <p:attrNameLst>
                                          <p:attrName>style.visibility</p:attrName>
                                        </p:attrNameLst>
                                      </p:cBhvr>
                                      <p:to>
                                        <p:strVal val="visible"/>
                                      </p:to>
                                    </p:set>
                                    <p:anim calcmode="lin" valueType="num">
                                      <p:cBhvr additive="base">
                                        <p:cTn id="52" dur="500"/>
                                        <p:tgtEl>
                                          <p:spTgt spid="16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695</Words>
  <Application>Microsoft Office PowerPoint</Application>
  <PresentationFormat>On-screen Show (4:3)</PresentationFormat>
  <Paragraphs>95</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Century Gothic</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GCSE History</vt:lpstr>
      <vt:lpstr>GCSE Geography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Wilson</dc:creator>
  <cp:lastModifiedBy>Thomas Wilson</cp:lastModifiedBy>
  <cp:revision>12</cp:revision>
  <dcterms:modified xsi:type="dcterms:W3CDTF">2024-11-12T14:55:55Z</dcterms:modified>
</cp:coreProperties>
</file>